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B9B8"/>
    <a:srgbClr val="C3D69B"/>
    <a:srgbClr val="FAC090"/>
    <a:srgbClr val="B3A2C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BABE8-FD53-4CD6-AE41-FC636D83AE45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7AF6-B3F9-4489-9500-B641A1133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BABE8-FD53-4CD6-AE41-FC636D83AE45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7AF6-B3F9-4489-9500-B641A1133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BABE8-FD53-4CD6-AE41-FC636D83AE45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7AF6-B3F9-4489-9500-B641A1133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BABE8-FD53-4CD6-AE41-FC636D83AE45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7AF6-B3F9-4489-9500-B641A1133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BABE8-FD53-4CD6-AE41-FC636D83AE45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7AF6-B3F9-4489-9500-B641A1133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BABE8-FD53-4CD6-AE41-FC636D83AE45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7AF6-B3F9-4489-9500-B641A1133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BABE8-FD53-4CD6-AE41-FC636D83AE45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7AF6-B3F9-4489-9500-B641A1133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BABE8-FD53-4CD6-AE41-FC636D83AE45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7AF6-B3F9-4489-9500-B641A1133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BABE8-FD53-4CD6-AE41-FC636D83AE45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7AF6-B3F9-4489-9500-B641A1133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BABE8-FD53-4CD6-AE41-FC636D83AE45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7AF6-B3F9-4489-9500-B641A1133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BABE8-FD53-4CD6-AE41-FC636D83AE45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7AF6-B3F9-4489-9500-B641A1133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BABE8-FD53-4CD6-AE41-FC636D83AE45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D7AF6-B3F9-4489-9500-B641A1133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6400800" y="533400"/>
            <a:ext cx="1828800" cy="4343400"/>
            <a:chOff x="6400800" y="533400"/>
            <a:chExt cx="1828800" cy="4343400"/>
          </a:xfrm>
        </p:grpSpPr>
        <p:sp>
          <p:nvSpPr>
            <p:cNvPr id="14" name="Rectangle 13"/>
            <p:cNvSpPr/>
            <p:nvPr/>
          </p:nvSpPr>
          <p:spPr>
            <a:xfrm>
              <a:off x="6400800" y="533400"/>
              <a:ext cx="1828800" cy="4343400"/>
            </a:xfrm>
            <a:prstGeom prst="rect">
              <a:avLst/>
            </a:prstGeom>
            <a:solidFill>
              <a:srgbClr val="E6B9B8">
                <a:alpha val="6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400800" y="609600"/>
              <a:ext cx="1752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WELPA  4</a:t>
              </a:r>
            </a:p>
            <a:p>
              <a:pPr algn="ctr"/>
              <a:r>
                <a:rPr lang="en-US" dirty="0" smtClean="0"/>
                <a:t>ELP 5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419600" y="533400"/>
            <a:ext cx="1981200" cy="4343400"/>
            <a:chOff x="4419600" y="533400"/>
            <a:chExt cx="1981200" cy="4343400"/>
          </a:xfrm>
        </p:grpSpPr>
        <p:sp>
          <p:nvSpPr>
            <p:cNvPr id="13" name="Rectangle 12"/>
            <p:cNvSpPr/>
            <p:nvPr/>
          </p:nvSpPr>
          <p:spPr>
            <a:xfrm>
              <a:off x="4419600" y="533400"/>
              <a:ext cx="1981200" cy="4343400"/>
            </a:xfrm>
            <a:prstGeom prst="rect">
              <a:avLst/>
            </a:prstGeom>
            <a:solidFill>
              <a:srgbClr val="C3D69B">
                <a:alpha val="6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605528" y="609600"/>
              <a:ext cx="1752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WELPA  3</a:t>
              </a:r>
            </a:p>
            <a:p>
              <a:pPr algn="ctr"/>
              <a:r>
                <a:rPr lang="en-US" dirty="0" smtClean="0"/>
                <a:t>ELP 4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485900" y="533400"/>
            <a:ext cx="1028700" cy="4343400"/>
            <a:chOff x="1485900" y="533400"/>
            <a:chExt cx="1028700" cy="4343400"/>
          </a:xfrm>
        </p:grpSpPr>
        <p:sp>
          <p:nvSpPr>
            <p:cNvPr id="5" name="Rectangle 4"/>
            <p:cNvSpPr/>
            <p:nvPr/>
          </p:nvSpPr>
          <p:spPr>
            <a:xfrm>
              <a:off x="1524000" y="533400"/>
              <a:ext cx="990600" cy="4343400"/>
            </a:xfrm>
            <a:prstGeom prst="rect">
              <a:avLst/>
            </a:prstGeom>
            <a:solidFill>
              <a:srgbClr val="B3A2C7">
                <a:alpha val="6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485900" y="533400"/>
              <a:ext cx="10287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WELPA 1</a:t>
              </a:r>
            </a:p>
            <a:p>
              <a:pPr algn="ctr"/>
              <a:r>
                <a:rPr lang="en-US" dirty="0" smtClean="0"/>
                <a:t>ELP 1&amp;2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514600" y="533400"/>
            <a:ext cx="1905000" cy="4343400"/>
            <a:chOff x="2514600" y="533400"/>
            <a:chExt cx="1905000" cy="4343400"/>
          </a:xfrm>
        </p:grpSpPr>
        <p:sp>
          <p:nvSpPr>
            <p:cNvPr id="12" name="Rectangle 11"/>
            <p:cNvSpPr/>
            <p:nvPr/>
          </p:nvSpPr>
          <p:spPr>
            <a:xfrm>
              <a:off x="2514600" y="533400"/>
              <a:ext cx="1905000" cy="4343400"/>
            </a:xfrm>
            <a:prstGeom prst="rect">
              <a:avLst/>
            </a:prstGeom>
            <a:solidFill>
              <a:srgbClr val="FAC090">
                <a:alpha val="6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590800" y="609600"/>
              <a:ext cx="1752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WELPA  2</a:t>
              </a:r>
            </a:p>
            <a:p>
              <a:pPr algn="ctr"/>
              <a:r>
                <a:rPr lang="en-US" dirty="0" smtClean="0"/>
                <a:t>ELP 3</a:t>
              </a:r>
              <a:endParaRPr lang="en-US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838200" y="1524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Bookman Old Style" pitchFamily="18" charset="0"/>
              </a:rPr>
              <a:t>Natural Progression of Language Development</a:t>
            </a:r>
            <a:endParaRPr lang="en-US" b="1" dirty="0">
              <a:latin typeface="Bookman Old Style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1524000" y="4876800"/>
            <a:ext cx="6705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10800000">
            <a:off x="986135" y="1198422"/>
            <a:ext cx="461665" cy="22787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 smtClean="0"/>
              <a:t>L 2 Ability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550894" y="1295400"/>
            <a:ext cx="6705600" cy="2705100"/>
            <a:chOff x="1524000" y="1295400"/>
            <a:chExt cx="6705600" cy="2705100"/>
          </a:xfrm>
        </p:grpSpPr>
        <p:cxnSp>
          <p:nvCxnSpPr>
            <p:cNvPr id="30" name="Straight Connector 29"/>
            <p:cNvCxnSpPr/>
            <p:nvPr/>
          </p:nvCxnSpPr>
          <p:spPr>
            <a:xfrm flipV="1">
              <a:off x="1524000" y="2400300"/>
              <a:ext cx="990600" cy="16002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2514600" y="1828800"/>
              <a:ext cx="1447800" cy="57259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3962400" y="1828800"/>
              <a:ext cx="24384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6400800" y="1524000"/>
              <a:ext cx="914400" cy="3048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7315200" y="1295400"/>
              <a:ext cx="914400" cy="2286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 rot="20497579">
              <a:off x="2671801" y="1663211"/>
              <a:ext cx="1905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Listening</a:t>
              </a:r>
              <a:endParaRPr lang="en-US" sz="16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524000" y="1447800"/>
            <a:ext cx="6705600" cy="2895600"/>
            <a:chOff x="1524000" y="1447800"/>
            <a:chExt cx="6705600" cy="2895600"/>
          </a:xfrm>
        </p:grpSpPr>
        <p:cxnSp>
          <p:nvCxnSpPr>
            <p:cNvPr id="41" name="Straight Connector 40"/>
            <p:cNvCxnSpPr/>
            <p:nvPr/>
          </p:nvCxnSpPr>
          <p:spPr>
            <a:xfrm flipV="1">
              <a:off x="1524000" y="2971800"/>
              <a:ext cx="990600" cy="13716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2514600" y="2438400"/>
              <a:ext cx="1371600" cy="5334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3886200" y="2286000"/>
              <a:ext cx="1447800" cy="1524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5334000" y="2209800"/>
              <a:ext cx="1066800" cy="762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6400800" y="1447800"/>
              <a:ext cx="1828800" cy="762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 rot="20352376">
              <a:off x="2665052" y="2232116"/>
              <a:ext cx="1905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accent2">
                      <a:lumMod val="75000"/>
                    </a:schemeClr>
                  </a:solidFill>
                </a:rPr>
                <a:t>Speaking</a:t>
              </a:r>
              <a:endParaRPr lang="en-US" sz="16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524000" y="1600200"/>
            <a:ext cx="6705600" cy="3048000"/>
            <a:chOff x="1524000" y="1600200"/>
            <a:chExt cx="6705600" cy="3048000"/>
          </a:xfrm>
        </p:grpSpPr>
        <p:cxnSp>
          <p:nvCxnSpPr>
            <p:cNvPr id="53" name="Straight Connector 52"/>
            <p:cNvCxnSpPr/>
            <p:nvPr/>
          </p:nvCxnSpPr>
          <p:spPr>
            <a:xfrm flipV="1">
              <a:off x="1524000" y="4572000"/>
              <a:ext cx="2133600" cy="7620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3657600" y="3200400"/>
              <a:ext cx="1752600" cy="137160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5410200" y="2514600"/>
              <a:ext cx="990600" cy="68580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6400800" y="1600200"/>
              <a:ext cx="1828800" cy="91440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1712552" y="4309646"/>
              <a:ext cx="1905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accent3">
                      <a:lumMod val="50000"/>
                    </a:schemeClr>
                  </a:solidFill>
                </a:rPr>
                <a:t>Reading</a:t>
              </a:r>
              <a:endParaRPr lang="en-US" sz="16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524000" y="1981200"/>
            <a:ext cx="6705600" cy="2853154"/>
            <a:chOff x="1524000" y="1981200"/>
            <a:chExt cx="6705600" cy="2853154"/>
          </a:xfrm>
        </p:grpSpPr>
        <p:cxnSp>
          <p:nvCxnSpPr>
            <p:cNvPr id="65" name="Straight Connector 64"/>
            <p:cNvCxnSpPr/>
            <p:nvPr/>
          </p:nvCxnSpPr>
          <p:spPr>
            <a:xfrm flipV="1">
              <a:off x="1524000" y="4724400"/>
              <a:ext cx="2133600" cy="762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3657600" y="2895600"/>
              <a:ext cx="2743200" cy="18288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V="1">
              <a:off x="6400800" y="1981200"/>
              <a:ext cx="1828800" cy="9144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1562100" y="4495800"/>
              <a:ext cx="1905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accent6">
                      <a:lumMod val="50000"/>
                    </a:schemeClr>
                  </a:solidFill>
                </a:rPr>
                <a:t>Writing</a:t>
              </a:r>
              <a:endParaRPr lang="en-US" sz="16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76200" y="4863353"/>
            <a:ext cx="13716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accent4">
                    <a:lumMod val="75000"/>
                  </a:schemeClr>
                </a:solidFill>
              </a:rPr>
              <a:t>Beginning </a:t>
            </a:r>
            <a:endParaRPr lang="en-US" sz="1100" dirty="0">
              <a:solidFill>
                <a:schemeClr val="accent4">
                  <a:lumMod val="75000"/>
                </a:schemeClr>
              </a:solidFill>
            </a:endParaRPr>
          </a:p>
          <a:p>
            <a:pPr lvl="0"/>
            <a:r>
              <a:rPr lang="en-US" sz="1100" dirty="0" smtClean="0">
                <a:solidFill>
                  <a:schemeClr val="accent4">
                    <a:lumMod val="75000"/>
                  </a:schemeClr>
                </a:solidFill>
              </a:rPr>
              <a:t>-0-6 </a:t>
            </a:r>
            <a:r>
              <a:rPr lang="en-US" sz="1100" dirty="0">
                <a:solidFill>
                  <a:schemeClr val="accent4">
                    <a:lumMod val="75000"/>
                  </a:schemeClr>
                </a:solidFill>
              </a:rPr>
              <a:t>months</a:t>
            </a:r>
          </a:p>
          <a:p>
            <a:pPr lvl="0"/>
            <a:r>
              <a:rPr lang="en-US" sz="1100" dirty="0" smtClean="0">
                <a:solidFill>
                  <a:schemeClr val="accent4">
                    <a:lumMod val="75000"/>
                  </a:schemeClr>
                </a:solidFill>
              </a:rPr>
              <a:t>-Silent </a:t>
            </a:r>
            <a:r>
              <a:rPr lang="en-US" sz="1100" dirty="0">
                <a:solidFill>
                  <a:schemeClr val="accent4">
                    <a:lumMod val="75000"/>
                  </a:schemeClr>
                </a:solidFill>
              </a:rPr>
              <a:t>period</a:t>
            </a:r>
          </a:p>
          <a:p>
            <a:pPr lvl="0"/>
            <a:r>
              <a:rPr lang="en-US" sz="1100" dirty="0" smtClean="0">
                <a:solidFill>
                  <a:schemeClr val="accent4">
                    <a:lumMod val="75000"/>
                  </a:schemeClr>
                </a:solidFill>
              </a:rPr>
              <a:t>-Non-verbal</a:t>
            </a:r>
            <a:r>
              <a:rPr lang="en-US" sz="1100" dirty="0">
                <a:solidFill>
                  <a:schemeClr val="accent4">
                    <a:lumMod val="75000"/>
                  </a:schemeClr>
                </a:solidFill>
              </a:rPr>
              <a:t>/ 1-word responses/ phrases</a:t>
            </a:r>
          </a:p>
          <a:p>
            <a:pPr lvl="0"/>
            <a:r>
              <a:rPr lang="en-US" sz="1100" dirty="0" smtClean="0">
                <a:solidFill>
                  <a:schemeClr val="accent4">
                    <a:lumMod val="75000"/>
                  </a:schemeClr>
                </a:solidFill>
              </a:rPr>
              <a:t>-Answer </a:t>
            </a:r>
            <a:r>
              <a:rPr lang="en-US" sz="1100" dirty="0">
                <a:solidFill>
                  <a:schemeClr val="accent4">
                    <a:lumMod val="75000"/>
                  </a:schemeClr>
                </a:solidFill>
              </a:rPr>
              <a:t>simple “who, what, where, when” and “yes/no” questions</a:t>
            </a:r>
          </a:p>
          <a:p>
            <a:r>
              <a:rPr lang="en-US" sz="1100" dirty="0" smtClean="0">
                <a:solidFill>
                  <a:schemeClr val="accent4">
                    <a:lumMod val="75000"/>
                  </a:schemeClr>
                </a:solidFill>
              </a:rPr>
              <a:t>-Follow </a:t>
            </a:r>
            <a:r>
              <a:rPr lang="en-US" sz="1100" dirty="0">
                <a:solidFill>
                  <a:schemeClr val="accent4">
                    <a:lumMod val="75000"/>
                  </a:schemeClr>
                </a:solidFill>
              </a:rPr>
              <a:t>a few simple </a:t>
            </a:r>
            <a:r>
              <a:rPr lang="en-US" sz="1100" dirty="0" smtClean="0">
                <a:solidFill>
                  <a:schemeClr val="accent4">
                    <a:lumMod val="75000"/>
                  </a:schemeClr>
                </a:solidFill>
              </a:rPr>
              <a:t>directions</a:t>
            </a:r>
            <a:endParaRPr lang="en-US" sz="1100" b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371600" y="4876800"/>
            <a:ext cx="1447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accent4">
                    <a:lumMod val="75000"/>
                  </a:schemeClr>
                </a:solidFill>
              </a:rPr>
              <a:t>Early Intermediate</a:t>
            </a:r>
            <a:endParaRPr lang="en-US" sz="1100" dirty="0">
              <a:solidFill>
                <a:schemeClr val="accent4">
                  <a:lumMod val="75000"/>
                </a:schemeClr>
              </a:solidFill>
            </a:endParaRPr>
          </a:p>
          <a:p>
            <a:pPr lvl="0"/>
            <a:r>
              <a:rPr lang="en-US" sz="1100" dirty="0" smtClean="0">
                <a:solidFill>
                  <a:schemeClr val="accent4">
                    <a:lumMod val="75000"/>
                  </a:schemeClr>
                </a:solidFill>
              </a:rPr>
              <a:t>-6 </a:t>
            </a:r>
            <a:r>
              <a:rPr lang="en-US" sz="1100" dirty="0">
                <a:solidFill>
                  <a:schemeClr val="accent4">
                    <a:lumMod val="75000"/>
                  </a:schemeClr>
                </a:solidFill>
              </a:rPr>
              <a:t>months-1 year</a:t>
            </a:r>
          </a:p>
          <a:p>
            <a:pPr lvl="0"/>
            <a:r>
              <a:rPr lang="en-US" sz="1100" dirty="0" smtClean="0">
                <a:solidFill>
                  <a:schemeClr val="accent4">
                    <a:lumMod val="75000"/>
                  </a:schemeClr>
                </a:solidFill>
              </a:rPr>
              <a:t>-Can </a:t>
            </a:r>
            <a:r>
              <a:rPr lang="en-US" sz="1100" dirty="0">
                <a:solidFill>
                  <a:schemeClr val="accent4">
                    <a:lumMod val="75000"/>
                  </a:schemeClr>
                </a:solidFill>
              </a:rPr>
              <a:t>hear and repeat beg, mid, ending speech sounds</a:t>
            </a:r>
          </a:p>
          <a:p>
            <a:pPr lvl="0"/>
            <a:r>
              <a:rPr lang="en-US" sz="1100" dirty="0" smtClean="0">
                <a:solidFill>
                  <a:schemeClr val="accent4">
                    <a:lumMod val="75000"/>
                  </a:schemeClr>
                </a:solidFill>
              </a:rPr>
              <a:t>-Routine </a:t>
            </a:r>
            <a:r>
              <a:rPr lang="en-US" sz="1100" dirty="0">
                <a:solidFill>
                  <a:schemeClr val="accent4">
                    <a:lumMod val="75000"/>
                  </a:schemeClr>
                </a:solidFill>
              </a:rPr>
              <a:t>expressions</a:t>
            </a:r>
          </a:p>
          <a:p>
            <a:pPr lvl="0"/>
            <a:r>
              <a:rPr lang="en-US" sz="1100" dirty="0" smtClean="0">
                <a:solidFill>
                  <a:schemeClr val="accent4">
                    <a:lumMod val="75000"/>
                  </a:schemeClr>
                </a:solidFill>
              </a:rPr>
              <a:t>-Common </a:t>
            </a:r>
            <a:r>
              <a:rPr lang="en-US" sz="1100" dirty="0">
                <a:solidFill>
                  <a:schemeClr val="accent4">
                    <a:lumMod val="75000"/>
                  </a:schemeClr>
                </a:solidFill>
              </a:rPr>
              <a:t>vocab</a:t>
            </a:r>
          </a:p>
          <a:p>
            <a:pPr lvl="0"/>
            <a:r>
              <a:rPr lang="en-US" sz="1100" dirty="0" smtClean="0">
                <a:solidFill>
                  <a:schemeClr val="accent4">
                    <a:lumMod val="75000"/>
                  </a:schemeClr>
                </a:solidFill>
              </a:rPr>
              <a:t>-Simple </a:t>
            </a:r>
            <a:r>
              <a:rPr lang="en-US" sz="1100" dirty="0">
                <a:solidFill>
                  <a:schemeClr val="accent4">
                    <a:lumMod val="75000"/>
                  </a:schemeClr>
                </a:solidFill>
              </a:rPr>
              <a:t>sentences, incomplete sentences</a:t>
            </a:r>
          </a:p>
          <a:p>
            <a:pPr lvl="0"/>
            <a:r>
              <a:rPr lang="en-US" sz="1100" dirty="0" smtClean="0">
                <a:solidFill>
                  <a:schemeClr val="accent4">
                    <a:lumMod val="75000"/>
                  </a:schemeClr>
                </a:solidFill>
              </a:rPr>
              <a:t>-Ask </a:t>
            </a:r>
            <a:r>
              <a:rPr lang="en-US" sz="1100" dirty="0">
                <a:solidFill>
                  <a:schemeClr val="accent4">
                    <a:lumMod val="75000"/>
                  </a:schemeClr>
                </a:solidFill>
              </a:rPr>
              <a:t>and answer simple questions</a:t>
            </a:r>
          </a:p>
          <a:p>
            <a:endParaRPr lang="en-US" sz="1100" b="1" dirty="0">
              <a:solidFill>
                <a:srgbClr val="7030A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819400" y="4876800"/>
            <a:ext cx="1752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accent6">
                    <a:lumMod val="75000"/>
                  </a:schemeClr>
                </a:solidFill>
              </a:rPr>
              <a:t>Intermediate</a:t>
            </a:r>
            <a:endParaRPr lang="en-US" sz="1100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en-US" sz="1100" dirty="0" smtClean="0">
                <a:solidFill>
                  <a:schemeClr val="accent6">
                    <a:lumMod val="75000"/>
                  </a:schemeClr>
                </a:solidFill>
              </a:rPr>
              <a:t>-1-3 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</a:rPr>
              <a:t>years</a:t>
            </a:r>
          </a:p>
          <a:p>
            <a:pPr lvl="0"/>
            <a:r>
              <a:rPr lang="en-US" sz="1100" dirty="0" smtClean="0">
                <a:solidFill>
                  <a:schemeClr val="accent6">
                    <a:lumMod val="75000"/>
                  </a:schemeClr>
                </a:solidFill>
              </a:rPr>
              <a:t>-Longer 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</a:rPr>
              <a:t>sentences</a:t>
            </a:r>
          </a:p>
          <a:p>
            <a:pPr lvl="0"/>
            <a:r>
              <a:rPr lang="en-US" sz="1100" dirty="0" smtClean="0">
                <a:solidFill>
                  <a:schemeClr val="accent6">
                    <a:lumMod val="75000"/>
                  </a:schemeClr>
                </a:solidFill>
              </a:rPr>
              <a:t>-Experimentation 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</a:rPr>
              <a:t>with sentence patterns</a:t>
            </a:r>
          </a:p>
          <a:p>
            <a:pPr lvl="0"/>
            <a:r>
              <a:rPr lang="en-US" sz="1100" dirty="0" smtClean="0">
                <a:solidFill>
                  <a:schemeClr val="accent6">
                    <a:lumMod val="75000"/>
                  </a:schemeClr>
                </a:solidFill>
              </a:rPr>
              <a:t>-Participate 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</a:rPr>
              <a:t>(haltingly) in simple </a:t>
            </a:r>
            <a:r>
              <a:rPr lang="en-US" sz="1100" dirty="0" smtClean="0">
                <a:solidFill>
                  <a:schemeClr val="accent6">
                    <a:lumMod val="75000"/>
                  </a:schemeClr>
                </a:solidFill>
              </a:rPr>
              <a:t>academic discussions 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</a:rPr>
              <a:t>with controlled vocab </a:t>
            </a:r>
            <a:r>
              <a:rPr lang="en-US" sz="1100" dirty="0" smtClean="0">
                <a:solidFill>
                  <a:schemeClr val="accent6">
                    <a:lumMod val="75000"/>
                  </a:schemeClr>
                </a:solidFill>
              </a:rPr>
              <a:t>and 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</a:rPr>
              <a:t>supports – visuals, demos, gestures etc…</a:t>
            </a:r>
          </a:p>
          <a:p>
            <a:r>
              <a:rPr lang="en-US" sz="11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529328" y="4878388"/>
            <a:ext cx="18288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accent3">
                    <a:lumMod val="75000"/>
                  </a:schemeClr>
                </a:solidFill>
              </a:rPr>
              <a:t>Early Advanced</a:t>
            </a:r>
            <a:endParaRPr lang="en-US" sz="1100" dirty="0">
              <a:solidFill>
                <a:schemeClr val="accent3">
                  <a:lumMod val="75000"/>
                </a:schemeClr>
              </a:solidFill>
            </a:endParaRPr>
          </a:p>
          <a:p>
            <a:pPr lvl="0"/>
            <a:r>
              <a:rPr lang="en-US" sz="1100" dirty="0" smtClean="0">
                <a:solidFill>
                  <a:schemeClr val="accent3">
                    <a:lumMod val="75000"/>
                  </a:schemeClr>
                </a:solidFill>
              </a:rPr>
              <a:t>-3-5 </a:t>
            </a:r>
            <a:r>
              <a:rPr lang="en-US" sz="1100" dirty="0">
                <a:solidFill>
                  <a:schemeClr val="accent3">
                    <a:lumMod val="75000"/>
                  </a:schemeClr>
                </a:solidFill>
              </a:rPr>
              <a:t>years</a:t>
            </a:r>
          </a:p>
          <a:p>
            <a:pPr lvl="0"/>
            <a:r>
              <a:rPr lang="en-US" sz="1100" dirty="0" smtClean="0">
                <a:solidFill>
                  <a:schemeClr val="accent3">
                    <a:lumMod val="75000"/>
                  </a:schemeClr>
                </a:solidFill>
              </a:rPr>
              <a:t>-More </a:t>
            </a:r>
            <a:r>
              <a:rPr lang="en-US" sz="1100" dirty="0">
                <a:solidFill>
                  <a:schemeClr val="accent3">
                    <a:lumMod val="75000"/>
                  </a:schemeClr>
                </a:solidFill>
              </a:rPr>
              <a:t>complex sentences and details</a:t>
            </a:r>
          </a:p>
          <a:p>
            <a:pPr lvl="0"/>
            <a:r>
              <a:rPr lang="en-US" sz="1100" dirty="0" smtClean="0">
                <a:solidFill>
                  <a:schemeClr val="accent3">
                    <a:lumMod val="75000"/>
                  </a:schemeClr>
                </a:solidFill>
              </a:rPr>
              <a:t>-Can </a:t>
            </a:r>
            <a:r>
              <a:rPr lang="en-US" sz="1100" dirty="0">
                <a:solidFill>
                  <a:schemeClr val="accent3">
                    <a:lumMod val="75000"/>
                  </a:schemeClr>
                </a:solidFill>
              </a:rPr>
              <a:t>sustain conversation</a:t>
            </a:r>
          </a:p>
          <a:p>
            <a:pPr lvl="0"/>
            <a:r>
              <a:rPr lang="en-US" sz="1100" dirty="0" smtClean="0">
                <a:solidFill>
                  <a:schemeClr val="accent3">
                    <a:lumMod val="75000"/>
                  </a:schemeClr>
                </a:solidFill>
              </a:rPr>
              <a:t>-Retell </a:t>
            </a:r>
            <a:r>
              <a:rPr lang="en-US" sz="1100" dirty="0">
                <a:solidFill>
                  <a:schemeClr val="accent3">
                    <a:lumMod val="75000"/>
                  </a:schemeClr>
                </a:solidFill>
              </a:rPr>
              <a:t>a story with details and basic sentences</a:t>
            </a:r>
          </a:p>
          <a:p>
            <a:pPr lvl="0"/>
            <a:r>
              <a:rPr lang="en-US" sz="1100" dirty="0" smtClean="0">
                <a:solidFill>
                  <a:schemeClr val="accent3">
                    <a:lumMod val="75000"/>
                  </a:schemeClr>
                </a:solidFill>
              </a:rPr>
              <a:t>-Participate </a:t>
            </a:r>
            <a:r>
              <a:rPr lang="en-US" sz="1100" dirty="0">
                <a:solidFill>
                  <a:schemeClr val="accent3">
                    <a:lumMod val="75000"/>
                  </a:schemeClr>
                </a:solidFill>
              </a:rPr>
              <a:t>more fully in academic context.</a:t>
            </a:r>
          </a:p>
          <a:p>
            <a:r>
              <a:rPr lang="en-US" sz="11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endParaRPr lang="en-US" sz="1100" b="1" dirty="0">
              <a:solidFill>
                <a:srgbClr val="7030A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400800" y="4876800"/>
            <a:ext cx="1828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accent2">
                    <a:lumMod val="75000"/>
                  </a:schemeClr>
                </a:solidFill>
              </a:rPr>
              <a:t>Advanced</a:t>
            </a:r>
            <a:endParaRPr lang="en-US" sz="1100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en-US" sz="1100" dirty="0" smtClean="0">
                <a:solidFill>
                  <a:schemeClr val="accent2">
                    <a:lumMod val="75000"/>
                  </a:schemeClr>
                </a:solidFill>
              </a:rPr>
              <a:t>-5-7 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years</a:t>
            </a:r>
          </a:p>
          <a:p>
            <a:pPr lvl="0"/>
            <a:r>
              <a:rPr lang="en-US" sz="1100" dirty="0" smtClean="0">
                <a:solidFill>
                  <a:schemeClr val="accent2">
                    <a:lumMod val="75000"/>
                  </a:schemeClr>
                </a:solidFill>
              </a:rPr>
              <a:t>-Use 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varied sentence structure</a:t>
            </a:r>
          </a:p>
          <a:p>
            <a:pPr lvl="0"/>
            <a:r>
              <a:rPr lang="en-US" sz="1100" dirty="0" smtClean="0">
                <a:solidFill>
                  <a:schemeClr val="accent2">
                    <a:lumMod val="75000"/>
                  </a:schemeClr>
                </a:solidFill>
              </a:rPr>
              <a:t>-Comprehend 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multiple meaning words, idioms and figurative language</a:t>
            </a:r>
          </a:p>
          <a:p>
            <a:pPr lvl="0"/>
            <a:r>
              <a:rPr lang="en-US" sz="1100" dirty="0" smtClean="0">
                <a:solidFill>
                  <a:schemeClr val="accent2">
                    <a:lumMod val="75000"/>
                  </a:schemeClr>
                </a:solidFill>
              </a:rPr>
              <a:t>-Initiate 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and negotiate conversations</a:t>
            </a:r>
          </a:p>
          <a:p>
            <a:pPr lvl="0"/>
            <a:r>
              <a:rPr lang="en-US" sz="1100" dirty="0" smtClean="0">
                <a:solidFill>
                  <a:schemeClr val="accent2">
                    <a:lumMod val="75000"/>
                  </a:schemeClr>
                </a:solidFill>
              </a:rPr>
              <a:t>-Near 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native-like speech</a:t>
            </a:r>
          </a:p>
          <a:p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endParaRPr lang="en-US" sz="1100" b="1" dirty="0">
              <a:solidFill>
                <a:srgbClr val="7030A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629400" y="152400"/>
            <a:ext cx="2514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Ed </a:t>
            </a:r>
            <a:r>
              <a:rPr lang="en-US" b="1" dirty="0" err="1" smtClean="0"/>
              <a:t>deAvila</a:t>
            </a:r>
            <a:endParaRPr lang="en-US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6400800" y="4495800"/>
            <a:ext cx="2514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8229600" y="4876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724400" y="64770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Krashen</a:t>
            </a:r>
            <a:endParaRPr lang="en-US" b="1" dirty="0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-647700" y="2705100"/>
            <a:ext cx="4343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7" grpId="0"/>
      <p:bldP spid="78" grpId="0"/>
      <p:bldP spid="79" grpId="0"/>
      <p:bldP spid="80" grpId="0"/>
      <p:bldP spid="5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202</Words>
  <Application>Microsoft Office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Issaquah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millerj3</dc:creator>
  <cp:lastModifiedBy>Windows User</cp:lastModifiedBy>
  <cp:revision>19</cp:revision>
  <dcterms:created xsi:type="dcterms:W3CDTF">2010-09-21T15:03:28Z</dcterms:created>
  <dcterms:modified xsi:type="dcterms:W3CDTF">2015-10-02T22:38:50Z</dcterms:modified>
</cp:coreProperties>
</file>